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2" r:id="rId2"/>
    <p:sldId id="257" r:id="rId3"/>
    <p:sldId id="259" r:id="rId4"/>
    <p:sldId id="273" r:id="rId5"/>
    <p:sldId id="262" r:id="rId6"/>
    <p:sldId id="261" r:id="rId7"/>
    <p:sldId id="269" r:id="rId8"/>
    <p:sldId id="274" r:id="rId9"/>
    <p:sldId id="275" r:id="rId10"/>
    <p:sldId id="263" r:id="rId11"/>
    <p:sldId id="270" r:id="rId12"/>
    <p:sldId id="276" r:id="rId13"/>
    <p:sldId id="268" r:id="rId14"/>
    <p:sldId id="271" r:id="rId15"/>
    <p:sldId id="277" r:id="rId16"/>
    <p:sldId id="27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95A7"/>
    <a:srgbClr val="455159"/>
    <a:srgbClr val="3E4950"/>
    <a:srgbClr val="52616A"/>
    <a:srgbClr val="9CB3C0"/>
    <a:srgbClr val="C9D6DD"/>
    <a:srgbClr val="F0F5F9"/>
    <a:srgbClr val="01FF50"/>
    <a:srgbClr val="00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100" d="100"/>
          <a:sy n="100" d="100"/>
        </p:scale>
        <p:origin x="-228" y="-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>
                <a:solidFill>
                  <a:srgbClr val="FFFF00"/>
                </a:solidFill>
              </a:rPr>
              <a:t>프로젝트 일정</a:t>
            </a:r>
            <a:endParaRPr lang="ko-KR" altLang="en-US" dirty="0">
              <a:solidFill>
                <a:srgbClr val="FFFF00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2931639059645095E-2"/>
          <c:y val="0.11177758319477875"/>
          <c:w val="0.93661921229718414"/>
          <c:h val="0.7475136528248180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기획/설계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1일 ~ 3일</c:v>
                </c:pt>
                <c:pt idx="1">
                  <c:v>3일 ~ 6일</c:v>
                </c:pt>
                <c:pt idx="2">
                  <c:v>6일 ~ 8일</c:v>
                </c:pt>
                <c:pt idx="3">
                  <c:v>8일 ~ 10일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70</c:v>
                </c:pt>
                <c:pt idx="2">
                  <c:v>90</c:v>
                </c:pt>
                <c:pt idx="3">
                  <c:v>100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사용자/공통 구현</c:v>
                </c:pt>
              </c:strCache>
            </c:strRef>
          </c:tx>
          <c:spPr>
            <a:ln w="28575" cap="rnd">
              <a:solidFill>
                <a:srgbClr val="0000C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1일 ~ 3일</c:v>
                </c:pt>
                <c:pt idx="1">
                  <c:v>3일 ~ 6일</c:v>
                </c:pt>
                <c:pt idx="2">
                  <c:v>6일 ~ 8일</c:v>
                </c:pt>
                <c:pt idx="3">
                  <c:v>8일 ~ 10일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50</c:v>
                </c:pt>
                <c:pt idx="2">
                  <c:v>80</c:v>
                </c:pt>
                <c:pt idx="3">
                  <c:v>100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관리자 구현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1일 ~ 3일</c:v>
                </c:pt>
                <c:pt idx="1">
                  <c:v>3일 ~ 6일</c:v>
                </c:pt>
                <c:pt idx="2">
                  <c:v>6일 ~ 8일</c:v>
                </c:pt>
                <c:pt idx="3">
                  <c:v>8일 ~ 10일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</c:v>
                </c:pt>
                <c:pt idx="1">
                  <c:v>40</c:v>
                </c:pt>
                <c:pt idx="2">
                  <c:v>70</c:v>
                </c:pt>
                <c:pt idx="3">
                  <c:v>100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통합 테스트</c:v>
                </c:pt>
              </c:strCache>
            </c:strRef>
          </c:tx>
          <c:spPr>
            <a:ln w="28575" cap="rnd">
              <a:solidFill>
                <a:srgbClr val="01FF50"/>
              </a:solidFill>
              <a:round/>
            </a:ln>
            <a:effectLst/>
          </c:spPr>
          <c:marker>
            <c:symbol val="none"/>
          </c:marker>
          <c:dPt>
            <c:idx val="3"/>
            <c:bubble3D val="0"/>
          </c:dPt>
          <c:cat>
            <c:strRef>
              <c:f>Sheet1!$A$2:$A$5</c:f>
              <c:strCache>
                <c:ptCount val="4"/>
                <c:pt idx="0">
                  <c:v>1일 ~ 3일</c:v>
                </c:pt>
                <c:pt idx="1">
                  <c:v>3일 ~ 6일</c:v>
                </c:pt>
                <c:pt idx="2">
                  <c:v>6일 ~ 8일</c:v>
                </c:pt>
                <c:pt idx="3">
                  <c:v>8일 ~ 10일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336960"/>
        <c:axId val="36652736"/>
      </c:lineChart>
      <c:catAx>
        <c:axId val="39336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652736"/>
        <c:crosses val="autoZero"/>
        <c:auto val="1"/>
        <c:lblAlgn val="ctr"/>
        <c:lblOffset val="100"/>
        <c:noMultiLvlLbl val="0"/>
      </c:catAx>
      <c:valAx>
        <c:axId val="36652736"/>
        <c:scaling>
          <c:orientation val="minMax"/>
          <c:max val="10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336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CD3ED-3801-4201-BDAC-6C5F009D386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48FDD-2E72-4F7F-9F60-5C4933137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245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159B4-7B24-4783-A0C7-89FB2B01AD8D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B3699-EE59-4B28-B110-88A1DC85C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811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3699-EE59-4B28-B110-88A1DC85C3BC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68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5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0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23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73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6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4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5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9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7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1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99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93BD4-DA75-4F8D-B1BC-D7B83765B8BE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C9AC0-D582-41BC-8331-AC7D082A06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6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94771" y="5361057"/>
            <a:ext cx="4012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조 서동혁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양도규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박효위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오남현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D:\학생방\오남현\workspace\Hotel\WebContent\images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173" y="1729460"/>
            <a:ext cx="7145655" cy="200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8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42" y="299735"/>
            <a:ext cx="8209957" cy="6257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6424" y="15496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7. DB</a:t>
            </a:r>
            <a:r>
              <a:rPr lang="ko-KR" altLang="en-US" sz="2800" dirty="0" smtClean="0">
                <a:solidFill>
                  <a:schemeClr val="accent4"/>
                </a:solidFill>
              </a:rPr>
              <a:t>설계</a:t>
            </a:r>
            <a:endParaRPr lang="en-US" altLang="ko-KR" sz="2800" dirty="0" smtClean="0">
              <a:solidFill>
                <a:schemeClr val="accent4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65100" y="24410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438"/>
            <a:ext cx="12192000" cy="6193873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0" y="711438"/>
            <a:ext cx="1219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6424" y="9781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8.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기능 정의서</a:t>
            </a:r>
            <a:endParaRPr lang="en-US" altLang="ko-KR" sz="2800" dirty="0" smtClean="0">
              <a:solidFill>
                <a:schemeClr val="accent4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5100" y="18695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84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6424" y="15496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9.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스토리보드 </a:t>
            </a:r>
            <a:r>
              <a:rPr lang="en-US" altLang="ko-KR" sz="2800" dirty="0" smtClean="0">
                <a:solidFill>
                  <a:schemeClr val="accent4"/>
                </a:solidFill>
              </a:rPr>
              <a:t>/ UI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설계</a:t>
            </a:r>
            <a:endParaRPr lang="en-US" altLang="ko-KR" sz="2800" dirty="0" smtClean="0">
              <a:solidFill>
                <a:schemeClr val="accent4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65100" y="24410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24275" y="1200150"/>
            <a:ext cx="7019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이용자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정보수정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회원목록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회원정보수정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4274" y="2593464"/>
            <a:ext cx="655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이용자 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객실 정보확인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호텔위치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호텔서비스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이용가능 객실 확인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객실 정보 수정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객실목록 확인</a:t>
            </a:r>
          </a:p>
        </p:txBody>
      </p:sp>
      <p:sp>
        <p:nvSpPr>
          <p:cNvPr id="11" name="타원 10"/>
          <p:cNvSpPr/>
          <p:nvPr/>
        </p:nvSpPr>
        <p:spPr>
          <a:xfrm>
            <a:off x="1519405" y="1164714"/>
            <a:ext cx="1918953" cy="1066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19405" y="2564889"/>
            <a:ext cx="1918953" cy="1066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객실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24275" y="3962400"/>
            <a:ext cx="7019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이용자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가능한 객실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예약가능 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목록 확인가능</a:t>
            </a:r>
          </a:p>
        </p:txBody>
      </p:sp>
      <p:sp>
        <p:nvSpPr>
          <p:cNvPr id="15" name="타원 14"/>
          <p:cNvSpPr/>
          <p:nvPr/>
        </p:nvSpPr>
        <p:spPr>
          <a:xfrm>
            <a:off x="1519405" y="3907914"/>
            <a:ext cx="1918953" cy="1066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예약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24275" y="5410200"/>
            <a:ext cx="70199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이용자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 가능</a:t>
            </a:r>
          </a:p>
        </p:txBody>
      </p:sp>
      <p:sp>
        <p:nvSpPr>
          <p:cNvPr id="17" name="타원 16"/>
          <p:cNvSpPr/>
          <p:nvPr/>
        </p:nvSpPr>
        <p:spPr>
          <a:xfrm>
            <a:off x="1519405" y="5260464"/>
            <a:ext cx="1918953" cy="1066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 </a:t>
            </a:r>
            <a:r>
              <a:rPr lang="ko-KR" altLang="en-US" dirty="0" smtClean="0">
                <a:solidFill>
                  <a:schemeClr val="tx1"/>
                </a:solidFill>
              </a:rPr>
              <a:t>관리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57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" y="2893726"/>
            <a:ext cx="4528323" cy="39642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53" y="2281084"/>
            <a:ext cx="3294748" cy="4576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73" y="919431"/>
            <a:ext cx="4352273" cy="306392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37622" y="1173455"/>
            <a:ext cx="1864487" cy="92673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메인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706998" y="4875744"/>
            <a:ext cx="1713697" cy="106326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위치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정보 페이</a:t>
            </a:r>
            <a:r>
              <a:rPr lang="ko-KR" altLang="en-US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23" name="타원 22"/>
          <p:cNvSpPr/>
          <p:nvPr/>
        </p:nvSpPr>
        <p:spPr>
          <a:xfrm>
            <a:off x="9681273" y="647294"/>
            <a:ext cx="1718377" cy="994781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예약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2893726"/>
            <a:ext cx="4528772" cy="396427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888924" y="2281085"/>
            <a:ext cx="3303077" cy="457691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/>
          <p:cNvCxnSpPr>
            <a:endCxn id="11" idx="4"/>
          </p:cNvCxnSpPr>
          <p:nvPr/>
        </p:nvCxnSpPr>
        <p:spPr>
          <a:xfrm flipH="1" flipV="1">
            <a:off x="1769866" y="2100188"/>
            <a:ext cx="325634" cy="79353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4" idx="2"/>
            <a:endCxn id="18" idx="0"/>
          </p:cNvCxnSpPr>
          <p:nvPr/>
        </p:nvCxnSpPr>
        <p:spPr>
          <a:xfrm flipH="1">
            <a:off x="6563847" y="3983350"/>
            <a:ext cx="141063" cy="89239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3" idx="4"/>
          </p:cNvCxnSpPr>
          <p:nvPr/>
        </p:nvCxnSpPr>
        <p:spPr>
          <a:xfrm flipH="1" flipV="1">
            <a:off x="10540462" y="1642075"/>
            <a:ext cx="34219" cy="5582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6424" y="15496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10.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사이트 소개 </a:t>
            </a:r>
            <a:r>
              <a:rPr lang="en-US" altLang="ko-KR" sz="2800" dirty="0" smtClean="0">
                <a:solidFill>
                  <a:schemeClr val="accent4"/>
                </a:solidFill>
              </a:rPr>
              <a:t>/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시연</a:t>
            </a:r>
            <a:endParaRPr lang="en-US" altLang="ko-KR" sz="2800" dirty="0" smtClean="0">
              <a:solidFill>
                <a:schemeClr val="accent4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5100" y="24410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28773" y="917707"/>
            <a:ext cx="4352273" cy="3065643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2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48" y="749755"/>
            <a:ext cx="3483988" cy="31977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36" y="3561845"/>
            <a:ext cx="4427562" cy="32961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533"/>
            <a:ext cx="3508791" cy="29754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996" y="311294"/>
            <a:ext cx="3995853" cy="325055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42936" y="3561845"/>
            <a:ext cx="4427562" cy="329615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196147" y="311294"/>
            <a:ext cx="3995854" cy="325055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153864" y="740306"/>
            <a:ext cx="3489072" cy="320722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152" y="3947532"/>
            <a:ext cx="3497639" cy="291046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82434" y="2193151"/>
            <a:ext cx="1471961" cy="1169587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로그인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283673" y="1351775"/>
            <a:ext cx="1471961" cy="1169587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서비스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페이지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827986" y="4817972"/>
            <a:ext cx="1471961" cy="1169587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객실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정보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389693" y="4382752"/>
            <a:ext cx="1620170" cy="1169587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회원가입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>
            <a:endCxn id="28" idx="0"/>
          </p:cNvCxnSpPr>
          <p:nvPr/>
        </p:nvCxnSpPr>
        <p:spPr>
          <a:xfrm>
            <a:off x="10810875" y="3561845"/>
            <a:ext cx="388903" cy="82090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22" idx="4"/>
          </p:cNvCxnSpPr>
          <p:nvPr/>
        </p:nvCxnSpPr>
        <p:spPr>
          <a:xfrm flipH="1" flipV="1">
            <a:off x="7019654" y="2521362"/>
            <a:ext cx="505096" cy="104048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25" idx="0"/>
          </p:cNvCxnSpPr>
          <p:nvPr/>
        </p:nvCxnSpPr>
        <p:spPr>
          <a:xfrm>
            <a:off x="4232454" y="3947532"/>
            <a:ext cx="331513" cy="87044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1018042" y="3342271"/>
            <a:ext cx="286883" cy="60526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6424" y="15496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10.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사이트 소개 </a:t>
            </a:r>
            <a:r>
              <a:rPr lang="en-US" altLang="ko-KR" sz="2800" dirty="0" smtClean="0">
                <a:solidFill>
                  <a:schemeClr val="accent4"/>
                </a:solidFill>
              </a:rPr>
              <a:t>/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시연</a:t>
            </a:r>
            <a:endParaRPr lang="en-US" altLang="ko-KR" sz="2800" dirty="0" smtClean="0">
              <a:solidFill>
                <a:schemeClr val="accent4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65100" y="24410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7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06424" y="15496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10.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사이트 소개 </a:t>
            </a:r>
            <a:r>
              <a:rPr lang="en-US" altLang="ko-KR" sz="2800" dirty="0" smtClean="0">
                <a:solidFill>
                  <a:schemeClr val="accent4"/>
                </a:solidFill>
              </a:rPr>
              <a:t>/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시연</a:t>
            </a:r>
            <a:endParaRPr lang="en-US" altLang="ko-KR" sz="2800" dirty="0" smtClean="0">
              <a:solidFill>
                <a:schemeClr val="accent4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5100" y="24410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2" descr="C:\Users\Admin\Desktop\20191213_113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49" y="907733"/>
            <a:ext cx="3034067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016749" y="907733"/>
            <a:ext cx="3034067" cy="4519613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016749" y="5670890"/>
            <a:ext cx="3034067" cy="584794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Spring FrameWork MVC</a:t>
            </a:r>
            <a:endParaRPr lang="ko-KR" altLang="en-US" dirty="0"/>
          </a:p>
        </p:txBody>
      </p:sp>
      <p:pic>
        <p:nvPicPr>
          <p:cNvPr id="2051" name="Picture 3" descr="C:\Users\Admin\Desktop\mode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955" y="907732"/>
            <a:ext cx="3034067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146955" y="907733"/>
            <a:ext cx="3034066" cy="451961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146955" y="5670890"/>
            <a:ext cx="3034067" cy="584794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Model2 MVC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5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6424" y="15496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11.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개발 후기</a:t>
            </a:r>
            <a:endParaRPr lang="en-US" altLang="ko-KR" sz="2800" dirty="0" smtClean="0">
              <a:solidFill>
                <a:schemeClr val="accent4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65100" y="24410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19175" y="952500"/>
            <a:ext cx="83915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</a:rPr>
              <a:t>양도규</a:t>
            </a:r>
            <a:r>
              <a:rPr lang="en-US" altLang="ko-KR" sz="1600" dirty="0" smtClean="0">
                <a:solidFill>
                  <a:schemeClr val="bg1"/>
                </a:solidFill>
              </a:rPr>
              <a:t>:</a:t>
            </a:r>
            <a:r>
              <a:rPr lang="ko-KR" altLang="en-US" sz="1600" dirty="0">
                <a:solidFill>
                  <a:schemeClr val="bg1"/>
                </a:solidFill>
              </a:rPr>
              <a:t>역량부족으로 많은 부분 팀원들에게 팀원들에게 의지하고 </a:t>
            </a: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        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구글링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으로</a:t>
            </a:r>
            <a:r>
              <a:rPr lang="ko-KR" altLang="en-US" sz="1600" dirty="0" smtClean="0">
                <a:solidFill>
                  <a:schemeClr val="bg1"/>
                </a:solidFill>
              </a:rPr>
              <a:t> 코딩 하고를 </a:t>
            </a:r>
            <a:r>
              <a:rPr lang="ko-KR" altLang="en-US" sz="1600" dirty="0">
                <a:solidFill>
                  <a:schemeClr val="bg1"/>
                </a:solidFill>
              </a:rPr>
              <a:t>반복했었는데</a:t>
            </a: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         반복하는 </a:t>
            </a:r>
            <a:r>
              <a:rPr lang="ko-KR" altLang="en-US" sz="1600" dirty="0">
                <a:solidFill>
                  <a:schemeClr val="bg1"/>
                </a:solidFill>
              </a:rPr>
              <a:t>와중에 모르던 것들 중에 하나씩 눈에 들어오는 걸</a:t>
            </a: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         보고 </a:t>
            </a:r>
            <a:r>
              <a:rPr lang="ko-KR" altLang="en-US" sz="1600" dirty="0">
                <a:solidFill>
                  <a:schemeClr val="bg1"/>
                </a:solidFill>
              </a:rPr>
              <a:t>실제로 해보는 게 정말 중요하다고 느낌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19175" y="2071508"/>
            <a:ext cx="10194925" cy="1044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박효위</a:t>
            </a:r>
            <a:r>
              <a:rPr lang="ko-KR" altLang="en-US" sz="1400" dirty="0">
                <a:solidFill>
                  <a:schemeClr val="bg1"/>
                </a:solidFill>
              </a:rPr>
              <a:t> 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이번 팀 프로젝트 작업은 굉장히 뜻 깊었습니다</a:t>
            </a:r>
            <a:r>
              <a:rPr lang="en-US" altLang="ko-KR" sz="1400" dirty="0">
                <a:solidFill>
                  <a:schemeClr val="bg1"/>
                </a:solidFill>
              </a:rPr>
              <a:t>. </a:t>
            </a:r>
            <a:r>
              <a:rPr lang="ko-KR" altLang="en-US" sz="1400" dirty="0">
                <a:solidFill>
                  <a:schemeClr val="bg1"/>
                </a:solidFill>
              </a:rPr>
              <a:t>혼자 할 때 와 달리 작업량이 줄어서 편했고 팀원의 </a:t>
            </a:r>
            <a:r>
              <a:rPr lang="ko-KR" altLang="en-US" sz="1400" dirty="0" smtClean="0">
                <a:solidFill>
                  <a:schemeClr val="bg1"/>
                </a:solidFill>
              </a:rPr>
              <a:t>  코드를        </a:t>
            </a:r>
            <a:endParaRPr lang="ko-KR" altLang="en-US" sz="1400" dirty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         </a:t>
            </a:r>
            <a:r>
              <a:rPr lang="ko-KR" altLang="en-US" sz="1400" dirty="0" smtClean="0">
                <a:solidFill>
                  <a:schemeClr val="bg1"/>
                </a:solidFill>
              </a:rPr>
              <a:t>읽을 </a:t>
            </a:r>
            <a:r>
              <a:rPr lang="ko-KR" altLang="en-US" sz="1400" dirty="0">
                <a:solidFill>
                  <a:schemeClr val="bg1"/>
                </a:solidFill>
              </a:rPr>
              <a:t>때 주석처리가 너무 잘 돼있어서 작업하기도 좋았습니다</a:t>
            </a:r>
            <a:r>
              <a:rPr lang="en-US" altLang="ko-KR" sz="1400" dirty="0">
                <a:solidFill>
                  <a:schemeClr val="bg1"/>
                </a:solidFill>
              </a:rPr>
              <a:t>. </a:t>
            </a:r>
            <a:r>
              <a:rPr lang="ko-KR" altLang="en-US" sz="1400" dirty="0">
                <a:solidFill>
                  <a:schemeClr val="bg1"/>
                </a:solidFill>
              </a:rPr>
              <a:t>주석의 중요함을 깨달았고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           제가 </a:t>
            </a:r>
            <a:r>
              <a:rPr lang="ko-KR" altLang="en-US" sz="1400" dirty="0">
                <a:solidFill>
                  <a:schemeClr val="bg1"/>
                </a:solidFill>
              </a:rPr>
              <a:t>쓴 주석도 부족하지 않은지 다시 </a:t>
            </a:r>
            <a:r>
              <a:rPr lang="ko-KR" altLang="en-US" sz="1400" dirty="0" smtClean="0">
                <a:solidFill>
                  <a:schemeClr val="bg1"/>
                </a:solidFill>
              </a:rPr>
              <a:t>한번 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생각하는 </a:t>
            </a:r>
            <a:r>
              <a:rPr lang="ko-KR" altLang="en-US" sz="1400" dirty="0">
                <a:solidFill>
                  <a:schemeClr val="bg1"/>
                </a:solidFill>
              </a:rPr>
              <a:t>계기가 되었습니다</a:t>
            </a:r>
            <a:r>
              <a:rPr lang="en-US" altLang="ko-KR" sz="1400" dirty="0">
                <a:solidFill>
                  <a:schemeClr val="bg1"/>
                </a:solidFill>
              </a:rPr>
              <a:t>. </a:t>
            </a:r>
            <a:r>
              <a:rPr lang="ko-KR" altLang="en-US" sz="1400" dirty="0">
                <a:solidFill>
                  <a:schemeClr val="bg1"/>
                </a:solidFill>
              </a:rPr>
              <a:t>그리고 공동작업을 할 때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        </a:t>
            </a:r>
            <a:r>
              <a:rPr lang="ko-KR" altLang="en-US" sz="1400" dirty="0" smtClean="0">
                <a:solidFill>
                  <a:schemeClr val="bg1"/>
                </a:solidFill>
              </a:rPr>
              <a:t>통일성 </a:t>
            </a:r>
            <a:r>
              <a:rPr lang="ko-KR" altLang="en-US" sz="1400" dirty="0">
                <a:solidFill>
                  <a:schemeClr val="bg1"/>
                </a:solidFill>
              </a:rPr>
              <a:t>있는 규칙을 먼저 </a:t>
            </a:r>
            <a:r>
              <a:rPr lang="ko-KR" altLang="en-US" sz="1400" dirty="0" smtClean="0">
                <a:solidFill>
                  <a:schemeClr val="bg1"/>
                </a:solidFill>
              </a:rPr>
              <a:t>정하고 팀 </a:t>
            </a:r>
            <a:r>
              <a:rPr lang="ko-KR" altLang="en-US" sz="1400" dirty="0">
                <a:solidFill>
                  <a:schemeClr val="bg1"/>
                </a:solidFill>
              </a:rPr>
              <a:t>프로젝트를 시작 하는 게 좋다고 생각했습니다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9175" y="3115568"/>
            <a:ext cx="72282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오남현 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r>
              <a:rPr lang="ko-KR" altLang="en-US" sz="1600" dirty="0" smtClean="0">
                <a:solidFill>
                  <a:schemeClr val="bg1"/>
                </a:solidFill>
              </a:rPr>
              <a:t>처음 시작했을 때는 잘 할 수 있을지 막막 했지만 작업을 진행하면서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         평소에 이해가 안되거나 잘 몰랐던 부분을 팀원들과 같이 작업하면서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         많이 배울 수 있었습니다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1" y="4376261"/>
            <a:ext cx="1073402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       서동혁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팀 프로젝트 개발에 앞서 과연 내가 </a:t>
            </a:r>
            <a:r>
              <a:rPr lang="ko-KR" altLang="en-US" sz="1600" dirty="0" err="1">
                <a:solidFill>
                  <a:schemeClr val="bg1"/>
                </a:solidFill>
              </a:rPr>
              <a:t>웹개발을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할수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있을까란</a:t>
            </a:r>
            <a:r>
              <a:rPr lang="ko-KR" altLang="en-US" sz="1600" dirty="0">
                <a:solidFill>
                  <a:schemeClr val="bg1"/>
                </a:solidFill>
              </a:rPr>
              <a:t> 의심이 있었습니다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                  그렇지만 </a:t>
            </a:r>
            <a:r>
              <a:rPr lang="ko-KR" altLang="en-US" sz="1600" dirty="0">
                <a:solidFill>
                  <a:schemeClr val="bg1"/>
                </a:solidFill>
              </a:rPr>
              <a:t>팀과 협동하여 서로가 서로의 부족한 점을 채우고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                  개발 </a:t>
            </a:r>
            <a:r>
              <a:rPr lang="ko-KR" altLang="en-US" sz="1600" dirty="0">
                <a:solidFill>
                  <a:schemeClr val="bg1"/>
                </a:solidFill>
              </a:rPr>
              <a:t>의견에 있어서 더더욱 좋은 의견들을 </a:t>
            </a:r>
            <a:r>
              <a:rPr lang="ko-KR" altLang="en-US" sz="1600" dirty="0" err="1">
                <a:solidFill>
                  <a:schemeClr val="bg1"/>
                </a:solidFill>
              </a:rPr>
              <a:t>덧붙혀</a:t>
            </a:r>
            <a:r>
              <a:rPr lang="ko-KR" altLang="en-US" sz="1600" dirty="0">
                <a:solidFill>
                  <a:schemeClr val="bg1"/>
                </a:solidFill>
              </a:rPr>
              <a:t> 나가면서 오히려 제가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                 </a:t>
            </a:r>
            <a:r>
              <a:rPr lang="ko-KR" altLang="en-US" sz="1600" dirty="0" smtClean="0">
                <a:solidFill>
                  <a:schemeClr val="bg1"/>
                </a:solidFill>
              </a:rPr>
              <a:t>생각한 </a:t>
            </a:r>
            <a:r>
              <a:rPr lang="ko-KR" altLang="en-US" sz="1600" dirty="0">
                <a:solidFill>
                  <a:schemeClr val="bg1"/>
                </a:solidFill>
              </a:rPr>
              <a:t>범위 이상의 작품이 </a:t>
            </a:r>
            <a:r>
              <a:rPr lang="ko-KR" altLang="en-US" sz="1600" dirty="0" err="1">
                <a:solidFill>
                  <a:schemeClr val="bg1"/>
                </a:solidFill>
              </a:rPr>
              <a:t>나온거</a:t>
            </a:r>
            <a:r>
              <a:rPr lang="ko-KR" altLang="en-US" sz="1600" dirty="0">
                <a:solidFill>
                  <a:schemeClr val="bg1"/>
                </a:solidFill>
              </a:rPr>
              <a:t> 같습니다</a:t>
            </a:r>
            <a:r>
              <a:rPr lang="en-US" altLang="ko-KR" sz="1600" dirty="0">
                <a:solidFill>
                  <a:schemeClr val="bg1"/>
                </a:solidFill>
              </a:rPr>
              <a:t>. </a:t>
            </a: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                 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개발할때도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서로 작성할 파일들을 </a:t>
            </a:r>
            <a:r>
              <a:rPr lang="ko-KR" altLang="en-US" sz="1600" dirty="0" err="1">
                <a:solidFill>
                  <a:schemeClr val="bg1"/>
                </a:solidFill>
              </a:rPr>
              <a:t>붙혀가며</a:t>
            </a:r>
            <a:r>
              <a:rPr lang="ko-KR" altLang="en-US" sz="1600" dirty="0">
                <a:solidFill>
                  <a:schemeClr val="bg1"/>
                </a:solidFill>
              </a:rPr>
              <a:t> 점점 완성되는 작품을 보면 뿌듯하며 </a:t>
            </a:r>
            <a:r>
              <a:rPr lang="ko-KR" altLang="en-US" sz="1600" dirty="0" err="1">
                <a:solidFill>
                  <a:schemeClr val="bg1"/>
                </a:solidFill>
              </a:rPr>
              <a:t>재미도있었습니다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 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                  덕분에 </a:t>
            </a:r>
            <a:r>
              <a:rPr lang="ko-KR" altLang="en-US" sz="1600" dirty="0">
                <a:solidFill>
                  <a:schemeClr val="bg1"/>
                </a:solidFill>
              </a:rPr>
              <a:t>개발에 대한 자신감도 생기고 저의 가능성을 </a:t>
            </a:r>
            <a:r>
              <a:rPr lang="ko-KR" altLang="en-US" sz="1600" dirty="0" err="1">
                <a:solidFill>
                  <a:schemeClr val="bg1"/>
                </a:solidFill>
              </a:rPr>
              <a:t>엿볼수</a:t>
            </a:r>
            <a:r>
              <a:rPr lang="ko-KR" altLang="en-US" sz="1600" dirty="0">
                <a:solidFill>
                  <a:schemeClr val="bg1"/>
                </a:solidFill>
              </a:rPr>
              <a:t> 있는 좋은 시간이었습니다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8636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84515" y="25860"/>
            <a:ext cx="1122954" cy="1077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 smtClean="0">
                <a:solidFill>
                  <a:schemeClr val="accent3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01</a:t>
            </a:r>
            <a:endParaRPr lang="ko-KR" altLang="en-US" sz="3600" dirty="0">
              <a:solidFill>
                <a:schemeClr val="accent3"/>
              </a:solidFill>
              <a:latin typeface="DFKai-SB" panose="03000509000000000000" pitchFamily="65" charset="-120"/>
              <a:ea typeface="HY견고딕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978316" y="60325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7250" y="20328"/>
            <a:ext cx="2321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목적</a:t>
            </a:r>
            <a:endParaRPr lang="en-US" altLang="ko-KR" sz="22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Subject 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 purpose</a:t>
            </a:r>
          </a:p>
          <a:p>
            <a:endParaRPr lang="ko-KR" altLang="en-US" sz="22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37251" y="1202857"/>
            <a:ext cx="2661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직업분할구조도</a:t>
            </a:r>
            <a:endParaRPr lang="en-US" altLang="ko-KR" sz="22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WBS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84802" y="1819798"/>
            <a:ext cx="1577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작업일정</a:t>
            </a:r>
            <a:endParaRPr lang="en-US" altLang="ko-KR" sz="22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ea typeface="함초롬돋움" panose="02030504000101010101" pitchFamily="18" charset="-127"/>
                <a:cs typeface="함초롬돋움" panose="02030504000101010101" pitchFamily="18" charset="-127"/>
              </a:rPr>
              <a:t>Delivery</a:t>
            </a:r>
            <a:endParaRPr lang="en-US" altLang="ko-KR" sz="1600" dirty="0">
              <a:solidFill>
                <a:schemeClr val="bg1"/>
              </a:solidFill>
              <a:ea typeface="나눔바른고딕" panose="020B0603020101020101" pitchFamily="50" charset="-127"/>
            </a:endParaRPr>
          </a:p>
          <a:p>
            <a:pPr algn="r"/>
            <a:endParaRPr lang="ko-KR" alt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7040109" y="1184434"/>
            <a:ext cx="65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3"/>
                </a:solidFill>
                <a:latin typeface="DFKai-SB" panose="03000509000000000000" pitchFamily="65" charset="-120"/>
              </a:rPr>
              <a:t>03</a:t>
            </a:r>
            <a:endParaRPr lang="ko-KR" alt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3058296" y="574566"/>
            <a:ext cx="3319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r>
              <a:rPr lang="en-US" altLang="ko-KR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개발리소스</a:t>
            </a:r>
            <a:r>
              <a:rPr lang="en-US" altLang="ko-KR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</a:rPr>
              <a:t>Development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Environment </a:t>
            </a:r>
          </a:p>
          <a:p>
            <a:pPr algn="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203961" y="57709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accent3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02</a:t>
            </a:r>
            <a:endParaRPr lang="ko-KR" altLang="en-US" sz="3600" dirty="0"/>
          </a:p>
        </p:txBody>
      </p:sp>
      <p:sp>
        <p:nvSpPr>
          <p:cNvPr id="18" name="직사각형 17"/>
          <p:cNvSpPr/>
          <p:nvPr/>
        </p:nvSpPr>
        <p:spPr>
          <a:xfrm>
            <a:off x="6187367" y="181807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chemeClr val="accent3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04</a:t>
            </a:r>
            <a:endParaRPr lang="ko-KR" alt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276225" y="119475"/>
            <a:ext cx="55878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함초롬돋움" panose="02030504000101010101" pitchFamily="18" charset="-127"/>
              </a:rPr>
              <a:t>목차</a:t>
            </a:r>
            <a:endParaRPr lang="ko-KR" altLang="en-US" sz="4400" dirty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206211" y="320591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chemeClr val="accent3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06</a:t>
            </a:r>
            <a:endParaRPr lang="ko-KR" altLang="en-US" sz="3600" dirty="0"/>
          </a:p>
        </p:txBody>
      </p:sp>
      <p:sp>
        <p:nvSpPr>
          <p:cNvPr id="37" name="직사각형 36"/>
          <p:cNvSpPr/>
          <p:nvPr/>
        </p:nvSpPr>
        <p:spPr>
          <a:xfrm>
            <a:off x="7051746" y="248514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chemeClr val="accent3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05</a:t>
            </a:r>
            <a:endParaRPr lang="ko-KR" altLang="en-US" sz="3600" dirty="0"/>
          </a:p>
        </p:txBody>
      </p:sp>
      <p:sp>
        <p:nvSpPr>
          <p:cNvPr id="39" name="직사각형 38"/>
          <p:cNvSpPr/>
          <p:nvPr/>
        </p:nvSpPr>
        <p:spPr>
          <a:xfrm>
            <a:off x="3058296" y="3172605"/>
            <a:ext cx="32345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 다이어그램</a:t>
            </a:r>
            <a:endParaRPr lang="en-US" altLang="ko-KR" sz="22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Use </a:t>
            </a:r>
            <a:r>
              <a:rPr lang="en-US" altLang="ko-KR" sz="16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case Diagram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ko-KR" altLang="en-US" sz="2200" dirty="0"/>
          </a:p>
        </p:txBody>
      </p:sp>
      <p:sp>
        <p:nvSpPr>
          <p:cNvPr id="41" name="직사각형 40"/>
          <p:cNvSpPr/>
          <p:nvPr/>
        </p:nvSpPr>
        <p:spPr>
          <a:xfrm>
            <a:off x="7611849" y="2535268"/>
            <a:ext cx="23467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요구사항분석</a:t>
            </a:r>
            <a:endParaRPr lang="en-US" altLang="ko-KR" sz="22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Requirements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Analysis</a:t>
            </a:r>
          </a:p>
          <a:p>
            <a:endParaRPr lang="ko-KR" altLang="en-US" sz="22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044238" y="3857188"/>
            <a:ext cx="646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solidFill>
                  <a:schemeClr val="accent3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07</a:t>
            </a:r>
            <a:endParaRPr lang="ko-KR" altLang="en-US" sz="3600" dirty="0"/>
          </a:p>
        </p:txBody>
      </p:sp>
      <p:sp>
        <p:nvSpPr>
          <p:cNvPr id="44" name="직사각형 43"/>
          <p:cNvSpPr/>
          <p:nvPr/>
        </p:nvSpPr>
        <p:spPr>
          <a:xfrm>
            <a:off x="6186910" y="448811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accent3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08</a:t>
            </a:r>
            <a:endParaRPr lang="ko-KR" altLang="en-US" sz="3600" dirty="0"/>
          </a:p>
        </p:txBody>
      </p:sp>
      <p:sp>
        <p:nvSpPr>
          <p:cNvPr id="47" name="직사각형 46"/>
          <p:cNvSpPr/>
          <p:nvPr/>
        </p:nvSpPr>
        <p:spPr>
          <a:xfrm>
            <a:off x="3950458" y="4459730"/>
            <a:ext cx="23156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정의서</a:t>
            </a:r>
            <a:endParaRPr lang="en-US" altLang="ko-KR" sz="22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</a:rPr>
              <a:t>function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definition</a:t>
            </a:r>
          </a:p>
          <a:p>
            <a:pPr algn="r"/>
            <a:endParaRPr lang="ko-KR" altLang="en-US" sz="2200" dirty="0"/>
          </a:p>
        </p:txBody>
      </p:sp>
      <p:sp>
        <p:nvSpPr>
          <p:cNvPr id="48" name="직사각형 47"/>
          <p:cNvSpPr/>
          <p:nvPr/>
        </p:nvSpPr>
        <p:spPr>
          <a:xfrm>
            <a:off x="7585459" y="3849102"/>
            <a:ext cx="1749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 smtClean="0">
                <a:solidFill>
                  <a:schemeClr val="accent4"/>
                </a:solidFill>
              </a:rPr>
              <a:t>DB</a:t>
            </a:r>
            <a:r>
              <a:rPr lang="ko-KR" altLang="en-US" sz="2200" dirty="0" smtClean="0">
                <a:solidFill>
                  <a:schemeClr val="accent4"/>
                </a:solidFill>
              </a:rPr>
              <a:t>설계</a:t>
            </a:r>
            <a:endParaRPr lang="en-US" altLang="ko-KR" sz="2200" dirty="0" smtClean="0">
              <a:solidFill>
                <a:schemeClr val="accent4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Data </a:t>
            </a:r>
            <a:r>
              <a:rPr lang="en-US" altLang="ko-KR" sz="1600" dirty="0">
                <a:solidFill>
                  <a:schemeClr val="bg1"/>
                </a:solidFill>
              </a:rPr>
              <a:t>Base</a:t>
            </a:r>
          </a:p>
          <a:p>
            <a:endParaRPr lang="ko-KR" altLang="en-US" sz="2200" dirty="0">
              <a:solidFill>
                <a:schemeClr val="accent4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626986" y="5182577"/>
            <a:ext cx="32349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스토리보드</a:t>
            </a:r>
            <a:r>
              <a:rPr lang="en-US" altLang="ko-KR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UI</a:t>
            </a:r>
            <a:r>
              <a:rPr lang="ko-KR" altLang="en-US" sz="22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altLang="ko-KR" sz="2200" dirty="0" smtClean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Storyboard </a:t>
            </a:r>
            <a:r>
              <a:rPr lang="en-US" altLang="ko-KR" sz="1600" dirty="0">
                <a:solidFill>
                  <a:schemeClr val="bg1"/>
                </a:solidFill>
                <a:ea typeface="나눔바른고딕" panose="020B0603020101020101" pitchFamily="50" charset="-127"/>
              </a:rPr>
              <a:t>/ U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</a:p>
          <a:p>
            <a:endParaRPr lang="ko-KR" altLang="en-US" sz="2200" dirty="0"/>
          </a:p>
        </p:txBody>
      </p:sp>
      <p:sp>
        <p:nvSpPr>
          <p:cNvPr id="57" name="타원 56"/>
          <p:cNvSpPr/>
          <p:nvPr/>
        </p:nvSpPr>
        <p:spPr>
          <a:xfrm>
            <a:off x="6885200" y="2064939"/>
            <a:ext cx="185815" cy="18658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6878657" y="2736629"/>
            <a:ext cx="185815" cy="18658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6886807" y="3411886"/>
            <a:ext cx="185815" cy="18658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6878657" y="5416070"/>
            <a:ext cx="185815" cy="18658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6885202" y="187126"/>
            <a:ext cx="185815" cy="18658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6885201" y="806974"/>
            <a:ext cx="185815" cy="18658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6886357" y="1414310"/>
            <a:ext cx="185815" cy="18658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7071017" y="5162936"/>
            <a:ext cx="646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solidFill>
                  <a:schemeClr val="accent3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09</a:t>
            </a:r>
            <a:endParaRPr lang="ko-KR" altLang="en-US" sz="3600" dirty="0"/>
          </a:p>
        </p:txBody>
      </p:sp>
      <p:sp>
        <p:nvSpPr>
          <p:cNvPr id="71" name="직사각형 70"/>
          <p:cNvSpPr/>
          <p:nvPr/>
        </p:nvSpPr>
        <p:spPr>
          <a:xfrm>
            <a:off x="6225787" y="578584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chemeClr val="accent3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10</a:t>
            </a:r>
            <a:endParaRPr lang="ko-KR" altLang="en-US" sz="3600" dirty="0"/>
          </a:p>
        </p:txBody>
      </p:sp>
      <p:sp>
        <p:nvSpPr>
          <p:cNvPr id="73" name="직사각형 72"/>
          <p:cNvSpPr/>
          <p:nvPr/>
        </p:nvSpPr>
        <p:spPr>
          <a:xfrm>
            <a:off x="2793924" y="5785840"/>
            <a:ext cx="34989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200" dirty="0" smtClean="0">
                <a:solidFill>
                  <a:schemeClr val="accent4"/>
                </a:solidFill>
              </a:rPr>
              <a:t>사이트 소개</a:t>
            </a:r>
            <a:r>
              <a:rPr lang="en-US" altLang="ko-KR" sz="2200" dirty="0" smtClean="0">
                <a:solidFill>
                  <a:schemeClr val="accent4"/>
                </a:solidFill>
              </a:rPr>
              <a:t>(</a:t>
            </a:r>
            <a:r>
              <a:rPr lang="ko-KR" altLang="en-US" sz="2200" dirty="0" smtClean="0">
                <a:solidFill>
                  <a:schemeClr val="accent4"/>
                </a:solidFill>
              </a:rPr>
              <a:t>시연</a:t>
            </a:r>
            <a:r>
              <a:rPr lang="en-US" altLang="ko-KR" sz="2200" dirty="0" smtClean="0">
                <a:solidFill>
                  <a:schemeClr val="accent4"/>
                </a:solidFill>
              </a:rPr>
              <a:t>)</a:t>
            </a:r>
            <a:endParaRPr lang="en-US" altLang="ko-KR" sz="1600" dirty="0" smtClean="0">
              <a:solidFill>
                <a:schemeClr val="bg1"/>
              </a:solidFill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ea typeface="나눔바른고딕" panose="020B0603020101020101" pitchFamily="50" charset="-127"/>
              </a:rPr>
              <a:t>Site </a:t>
            </a:r>
            <a:r>
              <a:rPr lang="en-US" altLang="ko-KR" sz="1600" dirty="0">
                <a:solidFill>
                  <a:schemeClr val="bg1"/>
                </a:solidFill>
                <a:ea typeface="나눔바른고딕" panose="020B0603020101020101" pitchFamily="50" charset="-127"/>
              </a:rPr>
              <a:t>Introduction(Demonstration)</a:t>
            </a:r>
          </a:p>
          <a:p>
            <a:pPr algn="r"/>
            <a:endParaRPr lang="ko-KR" altLang="en-US" sz="2200" dirty="0">
              <a:solidFill>
                <a:schemeClr val="accent4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879105" y="6015714"/>
            <a:ext cx="185815" cy="18658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6885200" y="4707732"/>
            <a:ext cx="187233" cy="18658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6878657" y="4076616"/>
            <a:ext cx="185815" cy="18658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4" y="181638"/>
            <a:ext cx="2895601" cy="616816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8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목적</a:t>
            </a:r>
            <a:endParaRPr lang="ko-KR" altLang="en-US" sz="28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274599" y="298415"/>
            <a:ext cx="392151" cy="387242"/>
          </a:xfrm>
          <a:prstGeom prst="ellipse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976173"/>
            <a:ext cx="9011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각 객실 정보와 패키지 확인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예약 가능 객실 표시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객실</a:t>
            </a:r>
            <a:r>
              <a:rPr lang="en-US" altLang="ko-KR" sz="2400" dirty="0" smtClean="0">
                <a:solidFill>
                  <a:schemeClr val="bg1"/>
                </a:solidFill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</a:rPr>
              <a:t> 기간 선택 후 예약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9308" y="5838672"/>
            <a:ext cx="4505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4"/>
                </a:solidFill>
              </a:rPr>
              <a:t>참조사이트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 smtClean="0">
                <a:solidFill>
                  <a:schemeClr val="accent4"/>
                </a:solidFill>
              </a:rPr>
              <a:t>: </a:t>
            </a:r>
            <a:r>
              <a:rPr lang="ko-KR" altLang="en-US" sz="1400" dirty="0" err="1" smtClean="0">
                <a:solidFill>
                  <a:schemeClr val="accent4"/>
                </a:solidFill>
              </a:rPr>
              <a:t>해밀톤</a:t>
            </a:r>
            <a:r>
              <a:rPr lang="ko-KR" altLang="en-US" sz="1400" dirty="0" smtClean="0">
                <a:solidFill>
                  <a:schemeClr val="accent4"/>
                </a:solidFill>
              </a:rPr>
              <a:t> 호텔사이트</a:t>
            </a:r>
            <a:endParaRPr lang="en-US" altLang="ko-KR" sz="1400" dirty="0" smtClean="0">
              <a:solidFill>
                <a:schemeClr val="accent4"/>
              </a:solidFill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</a:rPr>
              <a:t>해밀톤</a:t>
            </a:r>
            <a:r>
              <a:rPr lang="ko-KR" altLang="en-US" sz="1400" dirty="0" smtClean="0">
                <a:solidFill>
                  <a:schemeClr val="bg1"/>
                </a:solidFill>
              </a:rPr>
              <a:t> 호텔 사이트에 디자인 참조를 하였다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6" y="2824779"/>
            <a:ext cx="6807452" cy="35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800" y="116867"/>
            <a:ext cx="245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2.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개발환경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65100" y="196475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349314"/>
              </p:ext>
            </p:extLst>
          </p:nvPr>
        </p:nvGraphicFramePr>
        <p:xfrm>
          <a:off x="1105188" y="1199948"/>
          <a:ext cx="10078605" cy="4702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328"/>
                <a:gridCol w="7442277"/>
              </a:tblGrid>
              <a:tr h="497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accent4"/>
                          </a:solidFill>
                        </a:rPr>
                        <a:t>OS</a:t>
                      </a:r>
                      <a:endParaRPr lang="ko-KR" alt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marL="122663" marR="122663" marT="61331" marB="61331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Windows 7 Ultimate K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2663" marR="122663" marT="61331" marB="61331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497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4"/>
                          </a:solidFill>
                        </a:rPr>
                        <a:t>WAS</a:t>
                      </a:r>
                      <a:endParaRPr lang="ko-KR" altLang="en-US" sz="20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122663" marR="122663" marT="61331" marB="6133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Apache Tomcat 9.0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2663" marR="122663" marT="61331" marB="61331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</a:tr>
              <a:tr h="497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4"/>
                          </a:solidFill>
                        </a:rPr>
                        <a:t>DBMS</a:t>
                      </a:r>
                      <a:endParaRPr lang="ko-KR" altLang="en-US" sz="20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Oracle XE 11 2g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</a:tr>
              <a:tr h="497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4"/>
                          </a:solidFill>
                        </a:rPr>
                        <a:t>Language</a:t>
                      </a:r>
                      <a:endParaRPr lang="ko-KR" altLang="en-US" sz="20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Java Platform8, JSP &amp; Servlet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</a:tr>
              <a:tr h="858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4"/>
                          </a:solidFill>
                        </a:rPr>
                        <a:t>WEB</a:t>
                      </a:r>
                      <a:endParaRPr lang="ko-KR" altLang="en-US" sz="20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MVC model2 MVC</a:t>
                      </a:r>
                      <a:r>
                        <a:rPr lang="ko-KR" altLang="en-US" sz="1800" b="1" baseline="0" dirty="0" smtClean="0">
                          <a:solidFill>
                            <a:schemeClr val="bg1"/>
                          </a:solidFill>
                        </a:rPr>
                        <a:t> 로 개발 후 </a:t>
                      </a:r>
                      <a:endParaRPr lang="en-US" altLang="ko-KR" sz="1800" b="1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 smtClean="0">
                          <a:solidFill>
                            <a:schemeClr val="bg1"/>
                          </a:solidFill>
                        </a:rPr>
                        <a:t>Spring FrameWork MVC</a:t>
                      </a:r>
                      <a:r>
                        <a:rPr lang="ko-KR" altLang="en-US" sz="1800" b="1" baseline="0" dirty="0" smtClean="0">
                          <a:solidFill>
                            <a:schemeClr val="bg1"/>
                          </a:solidFill>
                        </a:rPr>
                        <a:t>로 전환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</a:tr>
              <a:tr h="858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4"/>
                          </a:solidFill>
                        </a:rPr>
                        <a:t>Open</a:t>
                      </a:r>
                      <a:r>
                        <a:rPr lang="en-US" altLang="ko-KR" sz="2000" b="1" baseline="0" dirty="0" smtClean="0">
                          <a:solidFill>
                            <a:schemeClr val="accent4"/>
                          </a:solidFill>
                        </a:rPr>
                        <a:t> Source</a:t>
                      </a:r>
                      <a:endParaRPr lang="ko-KR" altLang="en-US" sz="20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HTML5, CSS/CSS3, JavaScript, </a:t>
                      </a:r>
                      <a:r>
                        <a:rPr lang="en-US" altLang="ko-KR" sz="1800" b="1" dirty="0" err="1" smtClean="0">
                          <a:solidFill>
                            <a:schemeClr val="bg1"/>
                          </a:solidFill>
                        </a:rPr>
                        <a:t>cos</a:t>
                      </a:r>
                      <a:r>
                        <a:rPr lang="en-US" altLang="ko-KR" sz="1800" b="1" baseline="0" dirty="0" smtClean="0">
                          <a:solidFill>
                            <a:schemeClr val="bg1"/>
                          </a:solidFill>
                        </a:rPr>
                        <a:t> 05Nov2002,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 smtClean="0">
                          <a:solidFill>
                            <a:schemeClr val="bg1"/>
                          </a:solidFill>
                        </a:rPr>
                        <a:t>ojdbc6 12.1.0.2, </a:t>
                      </a:r>
                      <a:r>
                        <a:rPr lang="en-US" altLang="ko-KR" sz="1800" b="1" baseline="0" dirty="0" err="1" smtClean="0">
                          <a:solidFill>
                            <a:schemeClr val="bg1"/>
                          </a:solidFill>
                        </a:rPr>
                        <a:t>jstl</a:t>
                      </a:r>
                      <a:r>
                        <a:rPr lang="en-US" altLang="ko-KR" sz="1800" b="1" baseline="0" dirty="0" smtClean="0">
                          <a:solidFill>
                            <a:schemeClr val="bg1"/>
                          </a:solidFill>
                        </a:rPr>
                        <a:t> 1.2, c3p0 0.9.5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</a:tr>
              <a:tr h="497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4"/>
                          </a:solidFill>
                        </a:rPr>
                        <a:t>Tool</a:t>
                      </a:r>
                      <a:endParaRPr lang="ko-KR" altLang="en-US" sz="20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JavaScript jquery-1.12.3, jquery-ui-1.11.4, 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</a:tr>
              <a:tr h="497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4"/>
                          </a:solidFill>
                        </a:rPr>
                        <a:t>Model</a:t>
                      </a:r>
                      <a:endParaRPr lang="ko-KR" altLang="en-US" sz="20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Eclipse Java EE IDE</a:t>
                      </a:r>
                      <a:endParaRPr lang="ko-KR" alt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22663" marR="122663" marT="61331" marB="61331" anchor="ctr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3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모서리가 둥근 직사각형 137"/>
          <p:cNvSpPr/>
          <p:nvPr/>
        </p:nvSpPr>
        <p:spPr>
          <a:xfrm>
            <a:off x="5384801" y="850905"/>
            <a:ext cx="1422400" cy="397466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호텔 사이트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9" name="직선 연결선 138"/>
          <p:cNvCxnSpPr>
            <a:stCxn id="138" idx="2"/>
          </p:cNvCxnSpPr>
          <p:nvPr/>
        </p:nvCxnSpPr>
        <p:spPr>
          <a:xfrm flipH="1">
            <a:off x="6095999" y="1248371"/>
            <a:ext cx="2" cy="13052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/>
          <p:cNvSpPr/>
          <p:nvPr/>
        </p:nvSpPr>
        <p:spPr>
          <a:xfrm>
            <a:off x="5200072" y="1809899"/>
            <a:ext cx="1791856" cy="4964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로그아웃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2456725" y="2882746"/>
            <a:ext cx="1250132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</a:t>
            </a:r>
            <a:endParaRPr lang="ko-KR" altLang="en-US" sz="1400" b="1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8563539" y="2882747"/>
            <a:ext cx="1250132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1221578" y="3777709"/>
            <a:ext cx="1033167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2881626" y="3776447"/>
            <a:ext cx="1250132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 flipH="1" flipV="1">
            <a:off x="3081791" y="2542206"/>
            <a:ext cx="3014208" cy="8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 flipV="1">
            <a:off x="6095999" y="2551488"/>
            <a:ext cx="3092606" cy="15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>
            <a:stCxn id="141" idx="2"/>
          </p:cNvCxnSpPr>
          <p:nvPr/>
        </p:nvCxnSpPr>
        <p:spPr>
          <a:xfrm>
            <a:off x="3081791" y="3340993"/>
            <a:ext cx="0" cy="2014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1738161" y="3542399"/>
            <a:ext cx="13436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endCxn id="143" idx="0"/>
          </p:cNvCxnSpPr>
          <p:nvPr/>
        </p:nvCxnSpPr>
        <p:spPr>
          <a:xfrm>
            <a:off x="1738161" y="3542399"/>
            <a:ext cx="1" cy="235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>
            <a:endCxn id="141" idx="0"/>
          </p:cNvCxnSpPr>
          <p:nvPr/>
        </p:nvCxnSpPr>
        <p:spPr>
          <a:xfrm>
            <a:off x="3081791" y="2542205"/>
            <a:ext cx="0" cy="34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endCxn id="141" idx="0"/>
          </p:cNvCxnSpPr>
          <p:nvPr/>
        </p:nvCxnSpPr>
        <p:spPr>
          <a:xfrm>
            <a:off x="3081790" y="2542205"/>
            <a:ext cx="1" cy="3405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 flipV="1">
            <a:off x="3081789" y="3541998"/>
            <a:ext cx="424902" cy="37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>
            <a:endCxn id="144" idx="0"/>
          </p:cNvCxnSpPr>
          <p:nvPr/>
        </p:nvCxnSpPr>
        <p:spPr>
          <a:xfrm>
            <a:off x="3506691" y="3528813"/>
            <a:ext cx="1" cy="2476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모서리가 둥근 직사각형 153"/>
          <p:cNvSpPr/>
          <p:nvPr/>
        </p:nvSpPr>
        <p:spPr>
          <a:xfrm>
            <a:off x="1113074" y="4611486"/>
            <a:ext cx="1250132" cy="1627390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가입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5" name="직선 화살표 연결선 154"/>
          <p:cNvCxnSpPr>
            <a:stCxn id="143" idx="2"/>
            <a:endCxn id="154" idx="0"/>
          </p:cNvCxnSpPr>
          <p:nvPr/>
        </p:nvCxnSpPr>
        <p:spPr>
          <a:xfrm flipH="1">
            <a:off x="1738140" y="4235956"/>
            <a:ext cx="22" cy="3755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모서리가 둥근 직사각형 155"/>
          <p:cNvSpPr/>
          <p:nvPr/>
        </p:nvSpPr>
        <p:spPr>
          <a:xfrm>
            <a:off x="2881626" y="4611486"/>
            <a:ext cx="1250132" cy="1627390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수정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확인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7" name="직선 화살표 연결선 156"/>
          <p:cNvCxnSpPr>
            <a:stCxn id="144" idx="2"/>
            <a:endCxn id="156" idx="0"/>
          </p:cNvCxnSpPr>
          <p:nvPr/>
        </p:nvCxnSpPr>
        <p:spPr>
          <a:xfrm>
            <a:off x="3506692" y="4234694"/>
            <a:ext cx="0" cy="3767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>
            <a:off x="3506690" y="3541998"/>
            <a:ext cx="56819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모서리가 둥근 직사각형 158"/>
          <p:cNvSpPr/>
          <p:nvPr/>
        </p:nvSpPr>
        <p:spPr>
          <a:xfrm>
            <a:off x="4577888" y="3776447"/>
            <a:ext cx="1033167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객실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0" name="직선 화살표 연결선 159"/>
          <p:cNvCxnSpPr>
            <a:endCxn id="159" idx="0"/>
          </p:cNvCxnSpPr>
          <p:nvPr/>
        </p:nvCxnSpPr>
        <p:spPr>
          <a:xfrm>
            <a:off x="5094471" y="3528813"/>
            <a:ext cx="1" cy="2476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모서리가 둥근 직사각형 160"/>
          <p:cNvSpPr/>
          <p:nvPr/>
        </p:nvSpPr>
        <p:spPr>
          <a:xfrm>
            <a:off x="4469405" y="4611486"/>
            <a:ext cx="1250132" cy="1627390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객실 정보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2" name="직선 화살표 연결선 161"/>
          <p:cNvCxnSpPr>
            <a:stCxn id="159" idx="2"/>
            <a:endCxn id="161" idx="0"/>
          </p:cNvCxnSpPr>
          <p:nvPr/>
        </p:nvCxnSpPr>
        <p:spPr>
          <a:xfrm flipH="1">
            <a:off x="5094471" y="4234694"/>
            <a:ext cx="1" cy="3767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모서리가 둥근 직사각형 162"/>
          <p:cNvSpPr/>
          <p:nvPr/>
        </p:nvSpPr>
        <p:spPr>
          <a:xfrm>
            <a:off x="6150922" y="3776447"/>
            <a:ext cx="1033167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4" name="직선 화살표 연결선 163"/>
          <p:cNvCxnSpPr>
            <a:endCxn id="163" idx="0"/>
          </p:cNvCxnSpPr>
          <p:nvPr/>
        </p:nvCxnSpPr>
        <p:spPr>
          <a:xfrm>
            <a:off x="6667505" y="3541998"/>
            <a:ext cx="1" cy="2344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모서리가 둥근 직사각형 164"/>
          <p:cNvSpPr/>
          <p:nvPr/>
        </p:nvSpPr>
        <p:spPr>
          <a:xfrm>
            <a:off x="6044128" y="4611486"/>
            <a:ext cx="1250132" cy="1627390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등록수정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6" name="직선 화살표 연결선 165"/>
          <p:cNvCxnSpPr>
            <a:stCxn id="163" idx="2"/>
            <a:endCxn id="165" idx="0"/>
          </p:cNvCxnSpPr>
          <p:nvPr/>
        </p:nvCxnSpPr>
        <p:spPr>
          <a:xfrm>
            <a:off x="6667506" y="4234694"/>
            <a:ext cx="1688" cy="3767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모서리가 둥근 직사각형 166"/>
          <p:cNvSpPr/>
          <p:nvPr/>
        </p:nvSpPr>
        <p:spPr>
          <a:xfrm>
            <a:off x="8672021" y="3774809"/>
            <a:ext cx="1033167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8" name="직선 화살표 연결선 167"/>
          <p:cNvCxnSpPr>
            <a:endCxn id="167" idx="0"/>
          </p:cNvCxnSpPr>
          <p:nvPr/>
        </p:nvCxnSpPr>
        <p:spPr>
          <a:xfrm>
            <a:off x="9188604" y="3541998"/>
            <a:ext cx="1" cy="2328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모서리가 둥근 직사각형 168"/>
          <p:cNvSpPr/>
          <p:nvPr/>
        </p:nvSpPr>
        <p:spPr>
          <a:xfrm>
            <a:off x="7917637" y="4611486"/>
            <a:ext cx="1250132" cy="1627390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객실과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0" name="모서리가 둥근 직사각형 169"/>
          <p:cNvSpPr/>
          <p:nvPr/>
        </p:nvSpPr>
        <p:spPr>
          <a:xfrm>
            <a:off x="9541894" y="4611486"/>
            <a:ext cx="1250132" cy="1627390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객실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기간 선택 후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1" name="직선 연결선 170"/>
          <p:cNvCxnSpPr>
            <a:stCxn id="167" idx="2"/>
          </p:cNvCxnSpPr>
          <p:nvPr/>
        </p:nvCxnSpPr>
        <p:spPr>
          <a:xfrm flipH="1">
            <a:off x="9188604" y="4233056"/>
            <a:ext cx="1" cy="1900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8542703" y="4423089"/>
            <a:ext cx="64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endCxn id="169" idx="0"/>
          </p:cNvCxnSpPr>
          <p:nvPr/>
        </p:nvCxnSpPr>
        <p:spPr>
          <a:xfrm>
            <a:off x="8542703" y="4423089"/>
            <a:ext cx="0" cy="1883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9188603" y="4423089"/>
            <a:ext cx="9783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endCxn id="170" idx="0"/>
          </p:cNvCxnSpPr>
          <p:nvPr/>
        </p:nvCxnSpPr>
        <p:spPr>
          <a:xfrm>
            <a:off x="10166960" y="4423089"/>
            <a:ext cx="0" cy="1883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endCxn id="142" idx="0"/>
          </p:cNvCxnSpPr>
          <p:nvPr/>
        </p:nvCxnSpPr>
        <p:spPr>
          <a:xfrm>
            <a:off x="9188603" y="2541624"/>
            <a:ext cx="2" cy="3411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06424" y="15496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3.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작업 분할 구조도</a:t>
            </a:r>
            <a:r>
              <a:rPr lang="en-US" altLang="ko-KR" sz="2800" dirty="0">
                <a:solidFill>
                  <a:schemeClr val="accent4"/>
                </a:solidFill>
              </a:rPr>
              <a:t>(</a:t>
            </a:r>
            <a:r>
              <a:rPr lang="ko-KR" altLang="en-US" sz="2800" dirty="0">
                <a:solidFill>
                  <a:schemeClr val="accent4"/>
                </a:solidFill>
              </a:rPr>
              <a:t>이용자</a:t>
            </a:r>
            <a:r>
              <a:rPr lang="en-US" altLang="ko-KR" sz="2800" dirty="0" smtClean="0">
                <a:solidFill>
                  <a:schemeClr val="accent4"/>
                </a:solidFill>
              </a:rPr>
              <a:t>)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65100" y="24410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391152" y="450855"/>
            <a:ext cx="1409698" cy="397466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호텔 사이트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H="1">
            <a:off x="6095999" y="828836"/>
            <a:ext cx="2" cy="13340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>
          <a:xfrm>
            <a:off x="5133974" y="1409849"/>
            <a:ext cx="1924052" cy="4964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로그아웃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56725" y="2482697"/>
            <a:ext cx="1250132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8563539" y="2482697"/>
            <a:ext cx="1250132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endParaRPr lang="ko-KR" altLang="en-US" sz="14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2535937" y="3543618"/>
            <a:ext cx="1250132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 flipH="1" flipV="1">
            <a:off x="3081791" y="2142156"/>
            <a:ext cx="3014208" cy="8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V="1">
            <a:off x="6095999" y="2151438"/>
            <a:ext cx="3092606" cy="15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endCxn id="71" idx="0"/>
          </p:cNvCxnSpPr>
          <p:nvPr/>
        </p:nvCxnSpPr>
        <p:spPr>
          <a:xfrm>
            <a:off x="3081791" y="2142156"/>
            <a:ext cx="0" cy="34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1" idx="0"/>
          </p:cNvCxnSpPr>
          <p:nvPr/>
        </p:nvCxnSpPr>
        <p:spPr>
          <a:xfrm>
            <a:off x="3081790" y="2142156"/>
            <a:ext cx="1" cy="3405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endCxn id="77" idx="0"/>
          </p:cNvCxnSpPr>
          <p:nvPr/>
        </p:nvCxnSpPr>
        <p:spPr>
          <a:xfrm>
            <a:off x="3161002" y="3295984"/>
            <a:ext cx="1" cy="2476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129"/>
          <p:cNvSpPr/>
          <p:nvPr/>
        </p:nvSpPr>
        <p:spPr>
          <a:xfrm>
            <a:off x="2535937" y="4378656"/>
            <a:ext cx="1250132" cy="1479219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수정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2" name="직선 화살표 연결선 131"/>
          <p:cNvCxnSpPr>
            <a:stCxn id="77" idx="2"/>
            <a:endCxn id="130" idx="0"/>
          </p:cNvCxnSpPr>
          <p:nvPr/>
        </p:nvCxnSpPr>
        <p:spPr>
          <a:xfrm>
            <a:off x="3161003" y="4001865"/>
            <a:ext cx="0" cy="3767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161001" y="3309169"/>
            <a:ext cx="56819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모서리가 둥근 직사각형 136"/>
          <p:cNvSpPr/>
          <p:nvPr/>
        </p:nvSpPr>
        <p:spPr>
          <a:xfrm>
            <a:off x="4232199" y="3543618"/>
            <a:ext cx="1033167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객실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9" name="직선 화살표 연결선 138"/>
          <p:cNvCxnSpPr>
            <a:endCxn id="137" idx="0"/>
          </p:cNvCxnSpPr>
          <p:nvPr/>
        </p:nvCxnSpPr>
        <p:spPr>
          <a:xfrm>
            <a:off x="4748782" y="3295984"/>
            <a:ext cx="1" cy="2476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/>
          <p:cNvSpPr/>
          <p:nvPr/>
        </p:nvSpPr>
        <p:spPr>
          <a:xfrm>
            <a:off x="4123716" y="4378656"/>
            <a:ext cx="1250132" cy="1479219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객실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객실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2" name="직선 화살표 연결선 141"/>
          <p:cNvCxnSpPr>
            <a:stCxn id="137" idx="2"/>
            <a:endCxn id="140" idx="0"/>
          </p:cNvCxnSpPr>
          <p:nvPr/>
        </p:nvCxnSpPr>
        <p:spPr>
          <a:xfrm flipH="1">
            <a:off x="4748782" y="4001865"/>
            <a:ext cx="1" cy="3767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/>
          <p:cNvSpPr/>
          <p:nvPr/>
        </p:nvSpPr>
        <p:spPr>
          <a:xfrm>
            <a:off x="5805233" y="3543618"/>
            <a:ext cx="1033167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6" name="직선 화살표 연결선 145"/>
          <p:cNvCxnSpPr>
            <a:endCxn id="144" idx="0"/>
          </p:cNvCxnSpPr>
          <p:nvPr/>
        </p:nvCxnSpPr>
        <p:spPr>
          <a:xfrm>
            <a:off x="6321816" y="3309169"/>
            <a:ext cx="1" cy="2344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>
            <a:off x="5698439" y="4378656"/>
            <a:ext cx="1250132" cy="1479219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답변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9" name="직선 화살표 연결선 148"/>
          <p:cNvCxnSpPr>
            <a:stCxn id="144" idx="2"/>
            <a:endCxn id="147" idx="0"/>
          </p:cNvCxnSpPr>
          <p:nvPr/>
        </p:nvCxnSpPr>
        <p:spPr>
          <a:xfrm>
            <a:off x="6321817" y="4001865"/>
            <a:ext cx="1688" cy="3767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모서리가 둥근 직사각형 149"/>
          <p:cNvSpPr/>
          <p:nvPr/>
        </p:nvSpPr>
        <p:spPr>
          <a:xfrm>
            <a:off x="8326332" y="3541980"/>
            <a:ext cx="1033167" cy="458247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2" name="직선 화살표 연결선 151"/>
          <p:cNvCxnSpPr>
            <a:endCxn id="150" idx="0"/>
          </p:cNvCxnSpPr>
          <p:nvPr/>
        </p:nvCxnSpPr>
        <p:spPr>
          <a:xfrm>
            <a:off x="8842915" y="3309169"/>
            <a:ext cx="1" cy="2328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모서리가 둥근 직사각형 154"/>
          <p:cNvSpPr/>
          <p:nvPr/>
        </p:nvSpPr>
        <p:spPr>
          <a:xfrm>
            <a:off x="8217848" y="4378656"/>
            <a:ext cx="1250132" cy="1479219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수정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0" name="직선 연결선 159"/>
          <p:cNvCxnSpPr>
            <a:stCxn id="150" idx="2"/>
          </p:cNvCxnSpPr>
          <p:nvPr/>
        </p:nvCxnSpPr>
        <p:spPr>
          <a:xfrm flipH="1">
            <a:off x="8842915" y="4000227"/>
            <a:ext cx="1" cy="1900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endCxn id="155" idx="0"/>
          </p:cNvCxnSpPr>
          <p:nvPr/>
        </p:nvCxnSpPr>
        <p:spPr>
          <a:xfrm>
            <a:off x="8842914" y="4190260"/>
            <a:ext cx="0" cy="1883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endCxn id="75" idx="0"/>
          </p:cNvCxnSpPr>
          <p:nvPr/>
        </p:nvCxnSpPr>
        <p:spPr>
          <a:xfrm>
            <a:off x="9188603" y="2141574"/>
            <a:ext cx="2" cy="3411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>
            <a:stCxn id="75" idx="2"/>
          </p:cNvCxnSpPr>
          <p:nvPr/>
        </p:nvCxnSpPr>
        <p:spPr>
          <a:xfrm flipH="1">
            <a:off x="9188603" y="2940944"/>
            <a:ext cx="2" cy="3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8842914" y="3309169"/>
            <a:ext cx="3456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6424" y="15496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3.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작업 분할 구조도</a:t>
            </a:r>
            <a:r>
              <a:rPr lang="en-US" altLang="ko-KR" sz="2800" dirty="0" smtClean="0">
                <a:solidFill>
                  <a:schemeClr val="accent4"/>
                </a:solidFill>
              </a:rPr>
              <a:t>(</a:t>
            </a:r>
            <a:r>
              <a:rPr lang="ko-KR" altLang="en-US" sz="2800" dirty="0" smtClean="0">
                <a:solidFill>
                  <a:schemeClr val="accent4"/>
                </a:solidFill>
              </a:rPr>
              <a:t>관리</a:t>
            </a:r>
            <a:r>
              <a:rPr lang="ko-KR" altLang="en-US" sz="2800" dirty="0">
                <a:solidFill>
                  <a:schemeClr val="accent4"/>
                </a:solidFill>
              </a:rPr>
              <a:t>자</a:t>
            </a:r>
            <a:r>
              <a:rPr lang="en-US" altLang="ko-KR" sz="2800" dirty="0" smtClean="0">
                <a:solidFill>
                  <a:schemeClr val="accent4"/>
                </a:solidFill>
              </a:rPr>
              <a:t>)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5100" y="24410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2550599225"/>
              </p:ext>
            </p:extLst>
          </p:nvPr>
        </p:nvGraphicFramePr>
        <p:xfrm>
          <a:off x="1127578" y="743857"/>
          <a:ext cx="9936844" cy="5926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6424" y="15496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4.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작업 일정</a:t>
            </a:r>
            <a:endParaRPr lang="en-US" altLang="ko-KR" sz="2800" dirty="0" smtClean="0">
              <a:solidFill>
                <a:schemeClr val="accent4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65100" y="24410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01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11957" y="1487832"/>
            <a:ext cx="3138587" cy="3653736"/>
            <a:chOff x="1485900" y="1905000"/>
            <a:chExt cx="1771650" cy="2495550"/>
          </a:xfrm>
        </p:grpSpPr>
        <p:sp>
          <p:nvSpPr>
            <p:cNvPr id="4" name="양쪽 모서리가 둥근 사각형 3"/>
            <p:cNvSpPr/>
            <p:nvPr/>
          </p:nvSpPr>
          <p:spPr>
            <a:xfrm>
              <a:off x="1485900" y="1905000"/>
              <a:ext cx="1771650" cy="542925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accent4"/>
                  </a:solidFill>
                </a:rPr>
                <a:t>관리자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485900" y="2447925"/>
              <a:ext cx="1771650" cy="19526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1. </a:t>
              </a:r>
              <a:r>
                <a:rPr lang="ko-KR" altLang="en-US" dirty="0" smtClean="0"/>
                <a:t>객실 정보 수정</a:t>
              </a:r>
              <a:endParaRPr lang="en-US" altLang="ko-KR" dirty="0" smtClean="0"/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2. Q&amp;A </a:t>
              </a:r>
              <a:r>
                <a:rPr lang="ko-KR" altLang="en-US" dirty="0" smtClean="0"/>
                <a:t>답변</a:t>
              </a:r>
              <a:endParaRPr lang="en-US" altLang="ko-KR" dirty="0" smtClean="0"/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3. </a:t>
              </a:r>
              <a:r>
                <a:rPr lang="ko-KR" altLang="en-US" dirty="0" smtClean="0"/>
                <a:t>예약 관리</a:t>
              </a:r>
              <a:endParaRPr lang="en-US" altLang="ko-KR" dirty="0" smtClean="0"/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4. </a:t>
              </a:r>
              <a:r>
                <a:rPr lang="ko-KR" altLang="en-US" dirty="0" smtClean="0"/>
                <a:t>회원 정보 수정</a:t>
              </a:r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440982" y="1487832"/>
            <a:ext cx="3138587" cy="3653736"/>
            <a:chOff x="1485900" y="1905000"/>
            <a:chExt cx="1771650" cy="2495550"/>
          </a:xfrm>
        </p:grpSpPr>
        <p:sp>
          <p:nvSpPr>
            <p:cNvPr id="12" name="양쪽 모서리가 둥근 사각형 11"/>
            <p:cNvSpPr/>
            <p:nvPr/>
          </p:nvSpPr>
          <p:spPr>
            <a:xfrm>
              <a:off x="1485900" y="1905000"/>
              <a:ext cx="1771650" cy="542925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accent4"/>
                  </a:solidFill>
                </a:rPr>
                <a:t>이용자</a:t>
              </a:r>
              <a:endParaRPr lang="ko-KR" alt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85900" y="2447925"/>
              <a:ext cx="1771650" cy="19526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1. </a:t>
              </a:r>
              <a:r>
                <a:rPr lang="ko-KR" altLang="en-US" dirty="0" smtClean="0"/>
                <a:t>회원가입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로그인</a:t>
              </a:r>
              <a:endParaRPr lang="en-US" altLang="ko-KR" dirty="0" smtClean="0"/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2. </a:t>
              </a:r>
              <a:r>
                <a:rPr lang="ko-KR" altLang="en-US" dirty="0" smtClean="0"/>
                <a:t>객실 확인 및 예약</a:t>
              </a:r>
              <a:endParaRPr lang="en-US" altLang="ko-KR" dirty="0" smtClean="0"/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3. </a:t>
              </a:r>
              <a:r>
                <a:rPr lang="ko-KR" altLang="en-US" dirty="0" smtClean="0"/>
                <a:t>이용자 정보 수정</a:t>
              </a:r>
              <a:endParaRPr lang="en-US" altLang="ko-KR" dirty="0" smtClean="0"/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4. </a:t>
              </a:r>
              <a:r>
                <a:rPr lang="ko-KR" altLang="en-US" dirty="0" smtClean="0"/>
                <a:t>예약 내역 확인</a:t>
              </a:r>
              <a:endParaRPr lang="en-US" altLang="ko-KR" dirty="0" smtClean="0"/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5. Q&amp;A </a:t>
              </a:r>
              <a:r>
                <a:rPr lang="ko-KR" altLang="en-US" dirty="0" smtClean="0"/>
                <a:t>등록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수정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삭제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108107" y="1487832"/>
            <a:ext cx="3138587" cy="3653736"/>
            <a:chOff x="1485900" y="1905000"/>
            <a:chExt cx="1771650" cy="249555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1485900" y="1905000"/>
              <a:ext cx="1771650" cy="542925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accent4"/>
                  </a:solidFill>
                </a:rPr>
                <a:t>공통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485900" y="2447925"/>
              <a:ext cx="1771650" cy="19526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1. </a:t>
              </a:r>
              <a:r>
                <a:rPr lang="ko-KR" altLang="en-US" dirty="0" smtClean="0"/>
                <a:t>호텔 위치 확인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지도</a:t>
              </a:r>
              <a:r>
                <a:rPr lang="en-US" altLang="ko-KR" dirty="0" smtClean="0"/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2. </a:t>
              </a:r>
              <a:r>
                <a:rPr lang="ko-KR" altLang="en-US" dirty="0" smtClean="0"/>
                <a:t>각 객실 정보</a:t>
              </a:r>
              <a:endParaRPr lang="en-US" altLang="ko-KR" dirty="0" smtClean="0"/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/>
                <a:t>3. </a:t>
              </a:r>
              <a:r>
                <a:rPr lang="ko-KR" altLang="en-US" dirty="0" smtClean="0"/>
                <a:t>호텔 제공 서비스</a:t>
              </a:r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6424" y="15496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5.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요구 사항 분석</a:t>
            </a:r>
            <a:endParaRPr lang="en-US" altLang="ko-KR" sz="2800" dirty="0" smtClean="0">
              <a:solidFill>
                <a:schemeClr val="accent4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5100" y="24410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6424" y="154967"/>
            <a:ext cx="464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6. </a:t>
            </a:r>
            <a:r>
              <a:rPr lang="ko-KR" altLang="en-US" sz="2800" dirty="0" smtClean="0">
                <a:solidFill>
                  <a:schemeClr val="accent4"/>
                </a:solidFill>
              </a:rPr>
              <a:t>유스케이스 다이어그램</a:t>
            </a:r>
            <a:endParaRPr lang="en-US" altLang="ko-KR" sz="2800" dirty="0" smtClean="0">
              <a:solidFill>
                <a:schemeClr val="accent4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65100" y="244100"/>
            <a:ext cx="368301" cy="341955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049834" y="1272453"/>
            <a:ext cx="1558431" cy="1016848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76269" y="3382145"/>
            <a:ext cx="1030431" cy="8067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객실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endParaRPr lang="en-US" altLang="ko-KR" sz="12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endParaRPr lang="en-US" altLang="ko-KR" sz="12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323732" y="3382145"/>
            <a:ext cx="1030431" cy="8067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호텔</a:t>
            </a:r>
            <a:endParaRPr lang="en-US" altLang="ko-KR" sz="12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 </a:t>
            </a:r>
            <a:endParaRPr lang="en-US" altLang="ko-KR" sz="12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endParaRPr lang="en-US" altLang="ko-KR" sz="12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63015" y="3382145"/>
            <a:ext cx="1030431" cy="8067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호텔</a:t>
            </a:r>
            <a:endParaRPr lang="en-US" altLang="ko-KR" sz="12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endParaRPr lang="en-US" altLang="ko-KR" sz="12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연결선 10"/>
          <p:cNvCxnSpPr>
            <a:stCxn id="6" idx="2"/>
            <a:endCxn id="9" idx="0"/>
          </p:cNvCxnSpPr>
          <p:nvPr/>
        </p:nvCxnSpPr>
        <p:spPr>
          <a:xfrm flipH="1">
            <a:off x="1578231" y="2289301"/>
            <a:ext cx="1250819" cy="10928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6" idx="2"/>
            <a:endCxn id="8" idx="0"/>
          </p:cNvCxnSpPr>
          <p:nvPr/>
        </p:nvCxnSpPr>
        <p:spPr>
          <a:xfrm>
            <a:off x="2829050" y="2289301"/>
            <a:ext cx="9898" cy="10928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6" idx="2"/>
            <a:endCxn id="7" idx="0"/>
          </p:cNvCxnSpPr>
          <p:nvPr/>
        </p:nvCxnSpPr>
        <p:spPr>
          <a:xfrm>
            <a:off x="2829050" y="2289301"/>
            <a:ext cx="1262435" cy="10928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017838" y="5292003"/>
            <a:ext cx="1558431" cy="1016848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 Member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>
            <a:stCxn id="9" idx="4"/>
            <a:endCxn id="16" idx="0"/>
          </p:cNvCxnSpPr>
          <p:nvPr/>
        </p:nvCxnSpPr>
        <p:spPr>
          <a:xfrm>
            <a:off x="1578231" y="4188871"/>
            <a:ext cx="1218823" cy="11031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8" idx="4"/>
            <a:endCxn id="16" idx="0"/>
          </p:cNvCxnSpPr>
          <p:nvPr/>
        </p:nvCxnSpPr>
        <p:spPr>
          <a:xfrm flipH="1">
            <a:off x="2797054" y="4188871"/>
            <a:ext cx="41894" cy="11031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7" idx="4"/>
            <a:endCxn id="16" idx="0"/>
          </p:cNvCxnSpPr>
          <p:nvPr/>
        </p:nvCxnSpPr>
        <p:spPr>
          <a:xfrm flipH="1">
            <a:off x="2797054" y="4188871"/>
            <a:ext cx="1294431" cy="11031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481144" y="5397064"/>
            <a:ext cx="1030431" cy="80672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" name="직선 연결선 24"/>
          <p:cNvCxnSpPr>
            <a:stCxn id="16" idx="3"/>
            <a:endCxn id="23" idx="2"/>
          </p:cNvCxnSpPr>
          <p:nvPr/>
        </p:nvCxnSpPr>
        <p:spPr>
          <a:xfrm>
            <a:off x="3576269" y="5800427"/>
            <a:ext cx="904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134100" y="467765"/>
            <a:ext cx="1133474" cy="806726"/>
          </a:xfrm>
          <a:prstGeom prst="ellipse">
            <a:avLst/>
          </a:prstGeom>
          <a:solidFill>
            <a:srgbClr val="7595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34100" y="1454000"/>
            <a:ext cx="1133474" cy="806726"/>
          </a:xfrm>
          <a:prstGeom prst="ellipse">
            <a:avLst/>
          </a:prstGeom>
          <a:solidFill>
            <a:srgbClr val="7595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정보수정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34100" y="3464570"/>
            <a:ext cx="1133474" cy="8067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34100" y="2449760"/>
            <a:ext cx="1133474" cy="806726"/>
          </a:xfrm>
          <a:prstGeom prst="ellipse">
            <a:avLst/>
          </a:prstGeom>
          <a:solidFill>
            <a:srgbClr val="7595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</a:t>
            </a:r>
            <a:endParaRPr lang="en-US" altLang="ko-KR" sz="12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34100" y="4479382"/>
            <a:ext cx="1133474" cy="806726"/>
          </a:xfrm>
          <a:prstGeom prst="ellipse">
            <a:avLst/>
          </a:prstGeom>
          <a:solidFill>
            <a:srgbClr val="7595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endParaRPr lang="en-US" altLang="ko-KR" sz="12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4" name="직선 연결선 33"/>
          <p:cNvCxnSpPr>
            <a:stCxn id="6" idx="3"/>
            <a:endCxn id="28" idx="2"/>
          </p:cNvCxnSpPr>
          <p:nvPr/>
        </p:nvCxnSpPr>
        <p:spPr>
          <a:xfrm flipV="1">
            <a:off x="3608265" y="871128"/>
            <a:ext cx="2525835" cy="909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9" idx="2"/>
            <a:endCxn id="6" idx="3"/>
          </p:cNvCxnSpPr>
          <p:nvPr/>
        </p:nvCxnSpPr>
        <p:spPr>
          <a:xfrm flipH="1" flipV="1">
            <a:off x="3608265" y="1780877"/>
            <a:ext cx="2525835" cy="764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31" idx="2"/>
            <a:endCxn id="6" idx="3"/>
          </p:cNvCxnSpPr>
          <p:nvPr/>
        </p:nvCxnSpPr>
        <p:spPr>
          <a:xfrm flipH="1" flipV="1">
            <a:off x="3608265" y="1780877"/>
            <a:ext cx="2525835" cy="10722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0" idx="2"/>
            <a:endCxn id="6" idx="3"/>
          </p:cNvCxnSpPr>
          <p:nvPr/>
        </p:nvCxnSpPr>
        <p:spPr>
          <a:xfrm flipH="1" flipV="1">
            <a:off x="3608265" y="1780877"/>
            <a:ext cx="2525835" cy="20870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32" idx="2"/>
            <a:endCxn id="6" idx="3"/>
          </p:cNvCxnSpPr>
          <p:nvPr/>
        </p:nvCxnSpPr>
        <p:spPr>
          <a:xfrm flipH="1" flipV="1">
            <a:off x="3608265" y="1780877"/>
            <a:ext cx="2525835" cy="3101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8092070" y="3010098"/>
            <a:ext cx="1558431" cy="1016848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4"/>
                </a:solidFill>
              </a:rPr>
              <a:t>Admin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0396203" y="3450293"/>
            <a:ext cx="1133474" cy="806726"/>
          </a:xfrm>
          <a:prstGeom prst="ellipse">
            <a:avLst/>
          </a:prstGeom>
          <a:solidFill>
            <a:srgbClr val="4551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0396203" y="4479382"/>
            <a:ext cx="1133474" cy="806726"/>
          </a:xfrm>
          <a:prstGeom prst="ellipse">
            <a:avLst/>
          </a:prstGeom>
          <a:solidFill>
            <a:srgbClr val="4551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0396203" y="2421042"/>
            <a:ext cx="1133474" cy="806726"/>
          </a:xfrm>
          <a:prstGeom prst="ellipse">
            <a:avLst/>
          </a:prstGeom>
          <a:solidFill>
            <a:srgbClr val="4551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0396203" y="1454000"/>
            <a:ext cx="1133474" cy="806726"/>
          </a:xfrm>
          <a:prstGeom prst="ellipse">
            <a:avLst/>
          </a:prstGeom>
          <a:solidFill>
            <a:srgbClr val="4551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연결선 51"/>
          <p:cNvCxnSpPr>
            <a:stCxn id="30" idx="6"/>
            <a:endCxn id="45" idx="1"/>
          </p:cNvCxnSpPr>
          <p:nvPr/>
        </p:nvCxnSpPr>
        <p:spPr>
          <a:xfrm flipV="1">
            <a:off x="7267574" y="3518522"/>
            <a:ext cx="824496" cy="3494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5" idx="3"/>
            <a:endCxn id="49" idx="2"/>
          </p:cNvCxnSpPr>
          <p:nvPr/>
        </p:nvCxnSpPr>
        <p:spPr>
          <a:xfrm flipV="1">
            <a:off x="9650501" y="1857363"/>
            <a:ext cx="745702" cy="1661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8" idx="2"/>
            <a:endCxn id="45" idx="3"/>
          </p:cNvCxnSpPr>
          <p:nvPr/>
        </p:nvCxnSpPr>
        <p:spPr>
          <a:xfrm flipH="1">
            <a:off x="9650501" y="2824405"/>
            <a:ext cx="745702" cy="6941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45" idx="3"/>
            <a:endCxn id="46" idx="2"/>
          </p:cNvCxnSpPr>
          <p:nvPr/>
        </p:nvCxnSpPr>
        <p:spPr>
          <a:xfrm>
            <a:off x="9650501" y="3518522"/>
            <a:ext cx="745702" cy="3351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45" idx="3"/>
            <a:endCxn id="47" idx="2"/>
          </p:cNvCxnSpPr>
          <p:nvPr/>
        </p:nvCxnSpPr>
        <p:spPr>
          <a:xfrm>
            <a:off x="9650501" y="3518522"/>
            <a:ext cx="745702" cy="1364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78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595</Words>
  <Application>Microsoft Office PowerPoint</Application>
  <PresentationFormat>사용자 지정</PresentationFormat>
  <Paragraphs>209</Paragraphs>
  <Slides>16</Slides>
  <Notes>1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1. 주제 및 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407-13</dc:creator>
  <cp:lastModifiedBy>java07</cp:lastModifiedBy>
  <cp:revision>69</cp:revision>
  <dcterms:created xsi:type="dcterms:W3CDTF">2019-11-12T05:39:24Z</dcterms:created>
  <dcterms:modified xsi:type="dcterms:W3CDTF">2019-12-13T06:05:10Z</dcterms:modified>
</cp:coreProperties>
</file>